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2" r:id="rId3"/>
    <p:sldId id="258" r:id="rId4"/>
    <p:sldId id="262" r:id="rId5"/>
    <p:sldId id="259" r:id="rId6"/>
    <p:sldId id="260" r:id="rId7"/>
    <p:sldId id="269" r:id="rId8"/>
    <p:sldId id="270" r:id="rId9"/>
    <p:sldId id="261" r:id="rId10"/>
    <p:sldId id="263" r:id="rId11"/>
    <p:sldId id="264" r:id="rId12"/>
    <p:sldId id="265" r:id="rId13"/>
    <p:sldId id="257" r:id="rId14"/>
    <p:sldId id="266" r:id="rId15"/>
    <p:sldId id="271" r:id="rId16"/>
    <p:sldId id="273"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0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E04BF839-3FEC-4402-B2A9-35092ED97EDB}"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1188834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4BF839-3FEC-4402-B2A9-35092ED97EDB}"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3116862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E04BF839-3FEC-4402-B2A9-35092ED97EDB}"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3195362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E04BF839-3FEC-4402-B2A9-35092ED97EDB}"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736008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E04BF839-3FEC-4402-B2A9-35092ED97EDB}" type="datetimeFigureOut">
              <a:rPr lang="es-CO" smtClean="0"/>
              <a:t>21/06/2018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2907040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E04BF839-3FEC-4402-B2A9-35092ED97EDB}" type="datetimeFigureOut">
              <a:rPr lang="es-CO" smtClean="0"/>
              <a:t>21/06/2018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41824830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04BF839-3FEC-4402-B2A9-35092ED97EDB}" type="datetimeFigureOut">
              <a:rPr lang="es-CO" smtClean="0"/>
              <a:t>21/06/2018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1225344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04BF839-3FEC-4402-B2A9-35092ED97EDB}"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2586971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E04BF839-3FEC-4402-B2A9-35092ED97EDB}" type="datetimeFigureOut">
              <a:rPr lang="es-CO" smtClean="0"/>
              <a:t>21/06/2018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2483319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4BF839-3FEC-4402-B2A9-35092ED97EDB}"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2125585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E04BF839-3FEC-4402-B2A9-35092ED97EDB}" type="datetimeFigureOut">
              <a:rPr lang="es-CO" smtClean="0"/>
              <a:t>21/06/2018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85AAF98-474B-4458-A6A4-3CAFC4AD3894}" type="slidenum">
              <a:rPr lang="es-CO" smtClean="0"/>
              <a:t>‹Nº›</a:t>
            </a:fld>
            <a:endParaRPr lang="es-CO"/>
          </a:p>
        </p:txBody>
      </p:sp>
    </p:spTree>
    <p:extLst>
      <p:ext uri="{BB962C8B-B14F-4D97-AF65-F5344CB8AC3E}">
        <p14:creationId xmlns:p14="http://schemas.microsoft.com/office/powerpoint/2010/main" val="2439608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4BF839-3FEC-4402-B2A9-35092ED97EDB}" type="datetimeFigureOut">
              <a:rPr lang="es-CO" smtClean="0"/>
              <a:t>21/06/2018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5AAF98-474B-4458-A6A4-3CAFC4AD3894}" type="slidenum">
              <a:rPr lang="es-CO" smtClean="0"/>
              <a:t>‹Nº›</a:t>
            </a:fld>
            <a:endParaRPr lang="es-CO"/>
          </a:p>
        </p:txBody>
      </p:sp>
    </p:spTree>
    <p:extLst>
      <p:ext uri="{BB962C8B-B14F-4D97-AF65-F5344CB8AC3E}">
        <p14:creationId xmlns:p14="http://schemas.microsoft.com/office/powerpoint/2010/main" val="712720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443345" y="346364"/>
            <a:ext cx="11236037" cy="748145"/>
          </a:xfrm>
        </p:spPr>
        <p:txBody>
          <a:bodyPr>
            <a:normAutofit fontScale="90000"/>
          </a:bodyPr>
          <a:lstStyle/>
          <a:p>
            <a:r>
              <a:rPr lang="es-CO" dirty="0" smtClean="0"/>
              <a:t>CELEBRACIONES INDEBIDAS EN SÁBADO</a:t>
            </a:r>
            <a:endParaRPr lang="es-CO" dirty="0"/>
          </a:p>
        </p:txBody>
      </p:sp>
      <p:sp>
        <p:nvSpPr>
          <p:cNvPr id="3" name="Subtítulo 2"/>
          <p:cNvSpPr>
            <a:spLocks noGrp="1"/>
          </p:cNvSpPr>
          <p:nvPr>
            <p:ph type="subTitle" idx="1"/>
          </p:nvPr>
        </p:nvSpPr>
        <p:spPr>
          <a:xfrm>
            <a:off x="893618" y="4003964"/>
            <a:ext cx="10404764" cy="2584019"/>
          </a:xfrm>
        </p:spPr>
        <p:txBody>
          <a:bodyPr>
            <a:noAutofit/>
          </a:bodyPr>
          <a:lstStyle/>
          <a:p>
            <a:r>
              <a:rPr lang="es-CO" sz="3200" b="1" dirty="0"/>
              <a:t> </a:t>
            </a:r>
            <a:r>
              <a:rPr lang="es-CO" sz="3200" i="1" dirty="0" smtClean="0">
                <a:latin typeface="Bell MT" panose="02020503060305020303" pitchFamily="18" charset="0"/>
              </a:rPr>
              <a:t>Clama </a:t>
            </a:r>
            <a:r>
              <a:rPr lang="es-CO" sz="3200" i="1" dirty="0">
                <a:latin typeface="Bell MT" panose="02020503060305020303" pitchFamily="18" charset="0"/>
              </a:rPr>
              <a:t>a alta voz, no [te] detengas; alza tu voz como trompeta, y predicad a mi pueblo su rebelión; y a la casa de Jacob su pecado. </a:t>
            </a:r>
            <a:r>
              <a:rPr lang="es-CO" sz="3200" i="1" dirty="0" smtClean="0">
                <a:latin typeface="Bell MT" panose="02020503060305020303" pitchFamily="18" charset="0"/>
              </a:rPr>
              <a:t>2 </a:t>
            </a:r>
            <a:r>
              <a:rPr lang="es-CO" sz="3200" i="1" dirty="0">
                <a:latin typeface="Bell MT" panose="02020503060305020303" pitchFamily="18" charset="0"/>
              </a:rPr>
              <a:t>Que me buscan cada día, y quieren saber mis caminos, como gente que hubiese obrado justicia, y que no hubiese dejado el derecho de su Dios; pregúntanme derechos de justicia, y quieren acercarse a Dios</a:t>
            </a:r>
            <a:r>
              <a:rPr lang="es-CO" sz="3200" b="1" dirty="0" smtClean="0"/>
              <a:t>. Is.58:1,2. </a:t>
            </a:r>
            <a:endParaRPr lang="es-CO" sz="2800" b="1" dirty="0"/>
          </a:p>
        </p:txBody>
      </p:sp>
      <p:pic>
        <p:nvPicPr>
          <p:cNvPr id="4" name="Imagen 3"/>
          <p:cNvPicPr>
            <a:picLocks noChangeAspect="1"/>
          </p:cNvPicPr>
          <p:nvPr/>
        </p:nvPicPr>
        <p:blipFill>
          <a:blip r:embed="rId2"/>
          <a:stretch>
            <a:fillRect/>
          </a:stretch>
        </p:blipFill>
        <p:spPr>
          <a:xfrm>
            <a:off x="3574473" y="1094510"/>
            <a:ext cx="5043054" cy="2909454"/>
          </a:xfrm>
          <a:prstGeom prst="rect">
            <a:avLst/>
          </a:prstGeom>
        </p:spPr>
      </p:pic>
    </p:spTree>
    <p:extLst>
      <p:ext uri="{BB962C8B-B14F-4D97-AF65-F5344CB8AC3E}">
        <p14:creationId xmlns:p14="http://schemas.microsoft.com/office/powerpoint/2010/main" val="11424254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0945" y="346364"/>
            <a:ext cx="11499273" cy="6262254"/>
          </a:xfrm>
        </p:spPr>
        <p:txBody>
          <a:bodyPr/>
          <a:lstStyle/>
          <a:p>
            <a:pPr marL="0" indent="0" algn="ctr">
              <a:buNone/>
            </a:pPr>
            <a:r>
              <a:rPr lang="es-CO" dirty="0"/>
              <a:t>¿Sabías que Jesús guardó todos los sábados cuando estuvo en la tierra. En toral 1.742 sábados?</a:t>
            </a:r>
          </a:p>
          <a:p>
            <a:pPr marL="0" indent="0" algn="ctr">
              <a:buNone/>
            </a:pPr>
            <a:endParaRPr lang="es-CO" dirty="0" smtClean="0"/>
          </a:p>
          <a:p>
            <a:pPr marL="0" indent="0" algn="ctr">
              <a:buNone/>
            </a:pPr>
            <a:endParaRPr lang="es-CO" dirty="0" smtClean="0"/>
          </a:p>
          <a:p>
            <a:pPr marL="0" indent="0" algn="ctr">
              <a:buNone/>
            </a:pPr>
            <a:endParaRPr lang="es-CO" dirty="0"/>
          </a:p>
          <a:p>
            <a:pPr marL="0" indent="0" algn="ctr">
              <a:buNone/>
            </a:pPr>
            <a:endParaRPr lang="es-CO" dirty="0" smtClean="0"/>
          </a:p>
          <a:p>
            <a:pPr marL="0" indent="0" algn="ctr">
              <a:buNone/>
            </a:pPr>
            <a:endParaRPr lang="es-CO" dirty="0"/>
          </a:p>
          <a:p>
            <a:pPr marL="0" indent="0" algn="ctr">
              <a:buNone/>
            </a:pPr>
            <a:r>
              <a:rPr lang="es-CO" dirty="0" smtClean="0">
                <a:solidFill>
                  <a:srgbClr val="FF0000"/>
                </a:solidFill>
              </a:rPr>
              <a:t>Lucas </a:t>
            </a:r>
            <a:r>
              <a:rPr lang="es-CO" dirty="0">
                <a:solidFill>
                  <a:srgbClr val="FF0000"/>
                </a:solidFill>
              </a:rPr>
              <a:t>4:16:</a:t>
            </a:r>
          </a:p>
          <a:p>
            <a:pPr marL="0" indent="0" algn="ctr">
              <a:buNone/>
            </a:pPr>
            <a:r>
              <a:rPr lang="es-CO" dirty="0" smtClean="0"/>
              <a:t>“</a:t>
            </a:r>
            <a:r>
              <a:rPr lang="es-CO" i="1" dirty="0" smtClean="0">
                <a:latin typeface="Bell MT" panose="02020503060305020303" pitchFamily="18" charset="0"/>
              </a:rPr>
              <a:t>Vino </a:t>
            </a:r>
            <a:r>
              <a:rPr lang="es-CO" i="1" dirty="0">
                <a:latin typeface="Bell MT" panose="02020503060305020303" pitchFamily="18" charset="0"/>
              </a:rPr>
              <a:t>a Nazaret, donde se había criado; y en el día de reposo entró en la sinagoga, conforme a su costumbre, y se levantó a </a:t>
            </a:r>
            <a:r>
              <a:rPr lang="es-CO" i="1" dirty="0" smtClean="0">
                <a:latin typeface="Bell MT" panose="02020503060305020303" pitchFamily="18" charset="0"/>
              </a:rPr>
              <a:t>leer</a:t>
            </a:r>
            <a:r>
              <a:rPr lang="es-CO" dirty="0" smtClean="0"/>
              <a:t>”</a:t>
            </a:r>
          </a:p>
          <a:p>
            <a:pPr marL="0" indent="0" algn="ctr">
              <a:buNone/>
            </a:pPr>
            <a:endParaRPr lang="es-CO" dirty="0" smtClean="0"/>
          </a:p>
          <a:p>
            <a:pPr marL="0" indent="0" algn="ctr">
              <a:buNone/>
            </a:pPr>
            <a:r>
              <a:rPr lang="es-CO" dirty="0" smtClean="0"/>
              <a:t>Jesús siempre guardó el sábado. El sábado era para él un día para adorar a Dios, tanto en publico como en privado.</a:t>
            </a:r>
            <a:endParaRPr lang="es-CO" dirty="0"/>
          </a:p>
          <a:p>
            <a:endParaRPr lang="es-CO" dirty="0"/>
          </a:p>
        </p:txBody>
      </p:sp>
      <p:pic>
        <p:nvPicPr>
          <p:cNvPr id="4" name="Imagen 3"/>
          <p:cNvPicPr>
            <a:picLocks noChangeAspect="1"/>
          </p:cNvPicPr>
          <p:nvPr/>
        </p:nvPicPr>
        <p:blipFill>
          <a:blip r:embed="rId2"/>
          <a:stretch>
            <a:fillRect/>
          </a:stretch>
        </p:blipFill>
        <p:spPr>
          <a:xfrm>
            <a:off x="4538662" y="1260764"/>
            <a:ext cx="3114675" cy="2366963"/>
          </a:xfrm>
          <a:prstGeom prst="rect">
            <a:avLst/>
          </a:prstGeom>
        </p:spPr>
      </p:pic>
    </p:spTree>
    <p:extLst>
      <p:ext uri="{BB962C8B-B14F-4D97-AF65-F5344CB8AC3E}">
        <p14:creationId xmlns:p14="http://schemas.microsoft.com/office/powerpoint/2010/main" val="25324931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O" sz="4800" b="1" dirty="0" smtClean="0">
                <a:effectLst>
                  <a:outerShdw blurRad="38100" dist="38100" dir="2700000" algn="tl">
                    <a:srgbClr val="000000">
                      <a:alpha val="43137"/>
                    </a:srgbClr>
                  </a:outerShdw>
                </a:effectLst>
              </a:rPr>
              <a:t>¿Estas siguiendo tu el ejemplo de Jesús?</a:t>
            </a:r>
            <a:endParaRPr lang="es-CO" sz="4800" b="1" dirty="0">
              <a:effectLst>
                <a:outerShdw blurRad="38100" dist="38100" dir="2700000" algn="tl">
                  <a:srgbClr val="000000">
                    <a:alpha val="43137"/>
                  </a:srgbClr>
                </a:outerShdw>
              </a:effectLst>
            </a:endParaRPr>
          </a:p>
        </p:txBody>
      </p:sp>
      <p:sp>
        <p:nvSpPr>
          <p:cNvPr id="3" name="Marcador de contenido 2"/>
          <p:cNvSpPr>
            <a:spLocks noGrp="1"/>
          </p:cNvSpPr>
          <p:nvPr>
            <p:ph idx="1"/>
          </p:nvPr>
        </p:nvSpPr>
        <p:spPr>
          <a:xfrm>
            <a:off x="304800" y="1825624"/>
            <a:ext cx="11623964" cy="4921540"/>
          </a:xfrm>
        </p:spPr>
        <p:txBody>
          <a:bodyPr>
            <a:normAutofit lnSpcReduction="10000"/>
          </a:bodyPr>
          <a:lstStyle/>
          <a:p>
            <a:pPr marL="0" indent="0" algn="ctr">
              <a:buNone/>
            </a:pPr>
            <a:r>
              <a:rPr lang="es-CO" dirty="0" smtClean="0"/>
              <a:t>“Ejemplo os he dado, para que como yo he hecho, vosotros también hagáis” </a:t>
            </a:r>
          </a:p>
          <a:p>
            <a:pPr marL="0" indent="0" algn="ctr">
              <a:buNone/>
            </a:pPr>
            <a:r>
              <a:rPr lang="es-CO" dirty="0" smtClean="0">
                <a:solidFill>
                  <a:srgbClr val="FF0000"/>
                </a:solidFill>
              </a:rPr>
              <a:t>Juan 13:15.</a:t>
            </a:r>
          </a:p>
          <a:p>
            <a:pPr marL="0" indent="0" algn="ctr">
              <a:buNone/>
            </a:pPr>
            <a:endParaRPr lang="es-CO" dirty="0" smtClean="0"/>
          </a:p>
          <a:p>
            <a:pPr marL="0" indent="0" algn="ctr">
              <a:buNone/>
            </a:pPr>
            <a:r>
              <a:rPr lang="es-CO" dirty="0" smtClean="0"/>
              <a:t>Recuerda esto: Si Cristo vive en nosotros, conforme a su promesa:</a:t>
            </a:r>
          </a:p>
          <a:p>
            <a:pPr marL="0" indent="0" algn="ctr">
              <a:buNone/>
            </a:pPr>
            <a:r>
              <a:rPr lang="es-CO" dirty="0" smtClean="0"/>
              <a:t>“Yo </a:t>
            </a:r>
            <a:r>
              <a:rPr lang="es-CO" dirty="0"/>
              <a:t>en ellos, y tú en mí, para que sean perfectos en una </a:t>
            </a:r>
            <a:r>
              <a:rPr lang="es-CO" dirty="0" smtClean="0"/>
              <a:t>cosa”</a:t>
            </a:r>
          </a:p>
          <a:p>
            <a:pPr marL="0" indent="0" algn="ctr">
              <a:buNone/>
            </a:pPr>
            <a:r>
              <a:rPr lang="es-CO" dirty="0" smtClean="0">
                <a:solidFill>
                  <a:srgbClr val="FF0000"/>
                </a:solidFill>
              </a:rPr>
              <a:t>Juan 17:23.</a:t>
            </a:r>
          </a:p>
          <a:p>
            <a:pPr marL="0" indent="0" algn="ctr">
              <a:buNone/>
            </a:pPr>
            <a:r>
              <a:rPr lang="es-CO" dirty="0" smtClean="0"/>
              <a:t>Todo lo que Jesús hacía en sábado estaba de acuerdo a la voluntad de Su Padre, ¿Porqué? Sencillamente porque el Padre vivía en Él.</a:t>
            </a:r>
          </a:p>
          <a:p>
            <a:pPr marL="0" indent="0" algn="ctr">
              <a:buNone/>
            </a:pPr>
            <a:r>
              <a:rPr lang="es-CO" dirty="0" smtClean="0"/>
              <a:t>Nosotros también debemos vivir conforme a la voluntad del Padre y del Hijo. de Dios. </a:t>
            </a:r>
          </a:p>
          <a:p>
            <a:pPr marL="0" indent="0" algn="ctr">
              <a:buNone/>
            </a:pPr>
            <a:r>
              <a:rPr lang="es-CO" dirty="0" smtClean="0"/>
              <a:t>En sábado debemos hacer solamente la voluntad de Dios.  </a:t>
            </a:r>
            <a:endParaRPr lang="es-CO" dirty="0"/>
          </a:p>
        </p:txBody>
      </p:sp>
    </p:spTree>
    <p:extLst>
      <p:ext uri="{BB962C8B-B14F-4D97-AF65-F5344CB8AC3E}">
        <p14:creationId xmlns:p14="http://schemas.microsoft.com/office/powerpoint/2010/main" val="3724017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343984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5527" y="277091"/>
            <a:ext cx="11665528" cy="6359236"/>
          </a:xfrm>
        </p:spPr>
        <p:txBody>
          <a:bodyPr>
            <a:normAutofit fontScale="92500" lnSpcReduction="10000"/>
          </a:bodyPr>
          <a:lstStyle/>
          <a:p>
            <a:pPr marL="0" indent="0" algn="ctr">
              <a:buNone/>
            </a:pPr>
            <a:r>
              <a:rPr lang="es-CO" dirty="0"/>
              <a:t>Desde hace varios años en nuestra </a:t>
            </a:r>
            <a:r>
              <a:rPr lang="es-CO" dirty="0" smtClean="0"/>
              <a:t>iglesia Adventista del Séptimo día, que dice “guardar los Mandamientos de Dios, y tener el testimonio de Jesucristo”, se </a:t>
            </a:r>
            <a:r>
              <a:rPr lang="es-CO" dirty="0"/>
              <a:t>vienen celebrando todo tipo de cosas en el día Santo del Señor y surge la siguiente pregunta: ¿Es correcto estas prácticas?</a:t>
            </a:r>
          </a:p>
          <a:p>
            <a:endParaRPr lang="es-CO" dirty="0"/>
          </a:p>
          <a:p>
            <a:pPr marL="0" indent="0" algn="ctr">
              <a:buNone/>
            </a:pPr>
            <a:r>
              <a:rPr lang="es-CO" dirty="0"/>
              <a:t>En este estudio veremos a la luz de las Escrituras y el Espíritu de profecía si esto es correcto.</a:t>
            </a:r>
          </a:p>
          <a:p>
            <a:endParaRPr lang="es-CO" dirty="0"/>
          </a:p>
          <a:p>
            <a:pPr marL="0" indent="0" algn="ctr">
              <a:buNone/>
            </a:pPr>
            <a:r>
              <a:rPr lang="es-CO" dirty="0"/>
              <a:t>Desde algunos años se ha introducido en la iglesia toda clase de celebraciones de origen pagano y a </a:t>
            </a:r>
            <a:r>
              <a:rPr lang="es-CO" dirty="0" smtClean="0"/>
              <a:t>nosotros </a:t>
            </a:r>
            <a:r>
              <a:rPr lang="es-CO" dirty="0"/>
              <a:t>se nos había advertido de este engaño mediante las </a:t>
            </a:r>
            <a:r>
              <a:rPr lang="es-CO" dirty="0" smtClean="0"/>
              <a:t>Sagradas Escrituras </a:t>
            </a:r>
            <a:r>
              <a:rPr lang="es-CO" dirty="0"/>
              <a:t>veamos:</a:t>
            </a:r>
          </a:p>
          <a:p>
            <a:endParaRPr lang="es-CO" dirty="0"/>
          </a:p>
          <a:p>
            <a:pPr marL="0" indent="0" algn="ctr">
              <a:buNone/>
            </a:pPr>
            <a:r>
              <a:rPr lang="es-CO" dirty="0" smtClean="0"/>
              <a:t>“</a:t>
            </a:r>
            <a:r>
              <a:rPr lang="es-CO" sz="3000" b="1" i="1" dirty="0" smtClean="0">
                <a:latin typeface="Bell MT" panose="02020503060305020303" pitchFamily="18" charset="0"/>
              </a:rPr>
              <a:t>Mirad </a:t>
            </a:r>
            <a:r>
              <a:rPr lang="es-CO" sz="3000" b="1" i="1" dirty="0">
                <a:latin typeface="Bell MT" panose="02020503060305020303" pitchFamily="18" charset="0"/>
              </a:rPr>
              <a:t>que nadie os engañe por medio de filosofías y vanas sutilezas, según las tradiciones de los hombres, conforme a los rudimentos del mundo, y no según </a:t>
            </a:r>
            <a:r>
              <a:rPr lang="es-CO" sz="3000" b="1" i="1" dirty="0" smtClean="0">
                <a:latin typeface="Bell MT" panose="02020503060305020303" pitchFamily="18" charset="0"/>
              </a:rPr>
              <a:t>Cristo</a:t>
            </a:r>
            <a:r>
              <a:rPr lang="es-CO" dirty="0" smtClean="0"/>
              <a:t>”.</a:t>
            </a:r>
          </a:p>
          <a:p>
            <a:pPr marL="0" indent="0" algn="ctr">
              <a:buNone/>
            </a:pPr>
            <a:r>
              <a:rPr lang="es-CO" dirty="0" smtClean="0"/>
              <a:t> </a:t>
            </a:r>
            <a:r>
              <a:rPr lang="es-CO" dirty="0">
                <a:solidFill>
                  <a:srgbClr val="FF0000"/>
                </a:solidFill>
              </a:rPr>
              <a:t>(Colosenses 2:8)</a:t>
            </a:r>
          </a:p>
          <a:p>
            <a:endParaRPr lang="es-CO" dirty="0"/>
          </a:p>
        </p:txBody>
      </p:sp>
    </p:spTree>
    <p:extLst>
      <p:ext uri="{BB962C8B-B14F-4D97-AF65-F5344CB8AC3E}">
        <p14:creationId xmlns:p14="http://schemas.microsoft.com/office/powerpoint/2010/main" val="40831971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6" y="304801"/>
            <a:ext cx="11623964" cy="2535381"/>
          </a:xfrm>
        </p:spPr>
        <p:txBody>
          <a:bodyPr>
            <a:normAutofit/>
          </a:bodyPr>
          <a:lstStyle/>
          <a:p>
            <a:pPr marL="0" indent="0" algn="ctr">
              <a:buNone/>
            </a:pPr>
            <a:r>
              <a:rPr lang="es-CO" dirty="0"/>
              <a:t>Lo peor de todo este asunto es que hemos incurrido a colocar dichas celebraciones en el Día que Dios bendijo, Santifico y apartó para El.</a:t>
            </a:r>
          </a:p>
          <a:p>
            <a:endParaRPr lang="es-CO" dirty="0"/>
          </a:p>
          <a:p>
            <a:pPr marL="0" indent="0" algn="ctr">
              <a:buNone/>
            </a:pPr>
            <a:r>
              <a:rPr lang="es-CO" dirty="0"/>
              <a:t>Actualmente se crean hasta programas de escuela sabática ya con las celebraciones incorporadas, ejemplo</a:t>
            </a:r>
            <a:r>
              <a:rPr lang="es-CO" dirty="0" smtClean="0"/>
              <a:t>:</a:t>
            </a:r>
            <a:endParaRPr lang="es-CO" dirty="0"/>
          </a:p>
          <a:p>
            <a:endParaRPr lang="es-CO" dirty="0"/>
          </a:p>
        </p:txBody>
      </p:sp>
      <p:pic>
        <p:nvPicPr>
          <p:cNvPr id="4" name="Imagen 3"/>
          <p:cNvPicPr>
            <a:picLocks noChangeAspect="1"/>
          </p:cNvPicPr>
          <p:nvPr/>
        </p:nvPicPr>
        <p:blipFill>
          <a:blip r:embed="rId2"/>
          <a:stretch>
            <a:fillRect/>
          </a:stretch>
        </p:blipFill>
        <p:spPr>
          <a:xfrm>
            <a:off x="997528" y="2840183"/>
            <a:ext cx="3519054" cy="2308324"/>
          </a:xfrm>
          <a:prstGeom prst="rect">
            <a:avLst/>
          </a:prstGeom>
        </p:spPr>
      </p:pic>
      <p:sp>
        <p:nvSpPr>
          <p:cNvPr id="5" name="Rectángulo 4"/>
          <p:cNvSpPr/>
          <p:nvPr/>
        </p:nvSpPr>
        <p:spPr>
          <a:xfrm>
            <a:off x="4675910" y="2769045"/>
            <a:ext cx="7142020" cy="2739211"/>
          </a:xfrm>
          <a:prstGeom prst="rect">
            <a:avLst/>
          </a:prstGeom>
        </p:spPr>
        <p:txBody>
          <a:bodyPr wrap="square">
            <a:spAutoFit/>
          </a:bodyPr>
          <a:lstStyle/>
          <a:p>
            <a:pPr algn="just"/>
            <a:r>
              <a:rPr lang="es-CO" sz="2800" b="1" u="sng" dirty="0" smtClean="0"/>
              <a:t>El día del amor y la amistad:</a:t>
            </a:r>
            <a:r>
              <a:rPr lang="es-CO" sz="2400" dirty="0" smtClean="0"/>
              <a:t> Si </a:t>
            </a:r>
            <a:r>
              <a:rPr lang="es-CO" sz="2400" dirty="0"/>
              <a:t>Roma celebra </a:t>
            </a:r>
            <a:r>
              <a:rPr lang="es-CO" sz="2400" dirty="0" smtClean="0"/>
              <a:t>el 15 de Sep. el </a:t>
            </a:r>
            <a:r>
              <a:rPr lang="es-CO" sz="2400" dirty="0"/>
              <a:t>día del amor y la amistad entonces se crea </a:t>
            </a:r>
            <a:r>
              <a:rPr lang="es-CO" sz="2400" dirty="0" smtClean="0"/>
              <a:t>en la iglesia un </a:t>
            </a:r>
            <a:r>
              <a:rPr lang="es-CO" sz="2400" dirty="0"/>
              <a:t>programa del amor y la amistad </a:t>
            </a:r>
            <a:r>
              <a:rPr lang="es-CO" sz="2400" dirty="0" smtClean="0"/>
              <a:t>en ese día, y </a:t>
            </a:r>
            <a:r>
              <a:rPr lang="es-CO" sz="2400" dirty="0"/>
              <a:t>se elimina el día del Señor por el día del amor y la amistad, y así con cada una de las celebraciones paganas que Roma mandó a que se celebrase</a:t>
            </a:r>
            <a:r>
              <a:rPr lang="es-CO" sz="2400" dirty="0" smtClean="0"/>
              <a:t>. </a:t>
            </a:r>
            <a:r>
              <a:rPr lang="es-CO" sz="2400" b="1" dirty="0" smtClean="0"/>
              <a:t>¿Pero qué es lo que se celebra el día del amor y la amistad?</a:t>
            </a:r>
            <a:endParaRPr lang="es-CO" sz="2400" b="1" dirty="0"/>
          </a:p>
        </p:txBody>
      </p:sp>
      <p:sp>
        <p:nvSpPr>
          <p:cNvPr id="2" name="Rectángulo 1"/>
          <p:cNvSpPr/>
          <p:nvPr/>
        </p:nvSpPr>
        <p:spPr>
          <a:xfrm>
            <a:off x="193966" y="5624944"/>
            <a:ext cx="11623964" cy="113877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just"/>
            <a:r>
              <a:rPr lang="es-CO" sz="2000" dirty="0"/>
              <a:t>El día del amor y de la amistad se </a:t>
            </a:r>
            <a:r>
              <a:rPr lang="es-CO" sz="2000" dirty="0" smtClean="0"/>
              <a:t>celebra desde </a:t>
            </a:r>
            <a:r>
              <a:rPr lang="es-CO" sz="2000" dirty="0"/>
              <a:t>el siglo XX, en conmemoración al </a:t>
            </a:r>
            <a:r>
              <a:rPr lang="es-CO" sz="2400" b="1" u="sng" dirty="0"/>
              <a:t>sacerdote romano, San Valentín</a:t>
            </a:r>
            <a:r>
              <a:rPr lang="es-CO" sz="2000" dirty="0"/>
              <a:t>, del siglo III, quien fue ejecutado un 14 de febrero por desobedecer las órdenes del emperador Claudio II (Claudius </a:t>
            </a:r>
            <a:r>
              <a:rPr lang="es-CO" sz="2000" dirty="0" smtClean="0"/>
              <a:t>Aurelius Marcus Gothicus) </a:t>
            </a:r>
            <a:r>
              <a:rPr lang="es-CO" sz="2000" dirty="0"/>
              <a:t>y celebrar matrimonios en secreto para los jóvenes soldados. </a:t>
            </a:r>
          </a:p>
        </p:txBody>
      </p:sp>
    </p:spTree>
    <p:extLst>
      <p:ext uri="{BB962C8B-B14F-4D97-AF65-F5344CB8AC3E}">
        <p14:creationId xmlns:p14="http://schemas.microsoft.com/office/powerpoint/2010/main" val="6372585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01783"/>
            <a:ext cx="10515600" cy="1371600"/>
          </a:xfrm>
        </p:spPr>
        <p:txBody>
          <a:bodyPr>
            <a:normAutofit/>
          </a:bodyPr>
          <a:lstStyle/>
          <a:p>
            <a:pPr marL="0" indent="0" algn="just">
              <a:buNone/>
            </a:pPr>
            <a:r>
              <a:rPr lang="es-CO" b="1" u="sng" dirty="0" smtClean="0"/>
              <a:t>Día de las madre</a:t>
            </a:r>
            <a:r>
              <a:rPr lang="es-CO" dirty="0" smtClean="0"/>
              <a:t>: </a:t>
            </a:r>
            <a:r>
              <a:rPr lang="es-CO" dirty="0"/>
              <a:t>Las primeras celebraciones del Día de la Madre se remontan a la antigua Grecia, donde se le rendían honores a Rhea, la madre de los dioses Zeus, Poseidón y Hades, entre otros</a:t>
            </a:r>
            <a:r>
              <a:rPr lang="es-CO" dirty="0" smtClean="0"/>
              <a:t>.</a:t>
            </a:r>
            <a:endParaRPr lang="es-CO" dirty="0"/>
          </a:p>
        </p:txBody>
      </p:sp>
      <p:sp>
        <p:nvSpPr>
          <p:cNvPr id="4" name="Rectángulo 3"/>
          <p:cNvSpPr/>
          <p:nvPr/>
        </p:nvSpPr>
        <p:spPr>
          <a:xfrm>
            <a:off x="4404013" y="2191666"/>
            <a:ext cx="3645478" cy="2246769"/>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Los romanos llamaron a esta celebración la Hilaria cuando la adquirieron de los griegos. </a:t>
            </a:r>
            <a:endParaRPr kumimoji="0" lang="es-CO"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Imagen 4"/>
          <p:cNvPicPr>
            <a:picLocks noChangeAspect="1"/>
          </p:cNvPicPr>
          <p:nvPr/>
        </p:nvPicPr>
        <p:blipFill>
          <a:blip r:embed="rId2"/>
          <a:stretch>
            <a:fillRect/>
          </a:stretch>
        </p:blipFill>
        <p:spPr>
          <a:xfrm>
            <a:off x="8383735" y="2047195"/>
            <a:ext cx="2970065" cy="2227934"/>
          </a:xfrm>
          <a:prstGeom prst="rect">
            <a:avLst/>
          </a:prstGeom>
        </p:spPr>
      </p:pic>
      <p:pic>
        <p:nvPicPr>
          <p:cNvPr id="6" name="Imagen 5"/>
          <p:cNvPicPr>
            <a:picLocks noChangeAspect="1"/>
          </p:cNvPicPr>
          <p:nvPr/>
        </p:nvPicPr>
        <p:blipFill>
          <a:blip r:embed="rId3"/>
          <a:stretch>
            <a:fillRect/>
          </a:stretch>
        </p:blipFill>
        <p:spPr>
          <a:xfrm>
            <a:off x="838200" y="2047195"/>
            <a:ext cx="3565813" cy="2227934"/>
          </a:xfrm>
          <a:prstGeom prst="rect">
            <a:avLst/>
          </a:prstGeom>
        </p:spPr>
      </p:pic>
      <p:sp>
        <p:nvSpPr>
          <p:cNvPr id="7" name="Rectángulo 6"/>
          <p:cNvSpPr/>
          <p:nvPr/>
        </p:nvSpPr>
        <p:spPr>
          <a:xfrm>
            <a:off x="838200" y="4548941"/>
            <a:ext cx="10515600" cy="2092881"/>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Se celebraba el 15 de marzo en el templo de Cibeles y durante tres días se hacían ofrecimientos. Los primeros cristianos transformaron estas celebraciones a la Diosa Madre en honor a la Virgen María, la madre de Jesús</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a:t>
            </a: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0704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568036"/>
            <a:ext cx="10515600" cy="2202873"/>
          </a:xfrm>
        </p:spPr>
        <p:txBody>
          <a:bodyPr>
            <a:normAutofit/>
          </a:bodyPr>
          <a:lstStyle/>
          <a:p>
            <a:pPr marL="0" indent="0">
              <a:buNone/>
            </a:pPr>
            <a:r>
              <a:rPr lang="es-CO" b="1" u="sng" dirty="0" smtClean="0"/>
              <a:t>Día de </a:t>
            </a:r>
            <a:r>
              <a:rPr lang="es-CO" b="1" u="sng" dirty="0"/>
              <a:t>las </a:t>
            </a:r>
            <a:r>
              <a:rPr lang="es-CO" b="1" u="sng" dirty="0" smtClean="0"/>
              <a:t>dorcas</a:t>
            </a:r>
            <a:r>
              <a:rPr lang="es-CO" dirty="0" smtClean="0"/>
              <a:t>. Con </a:t>
            </a:r>
            <a:r>
              <a:rPr lang="es-CO" dirty="0"/>
              <a:t>todas estas celebraciones, en lugar de exaltar a Dios, quien se reservó el sábado para si,  lo que se hace es asignárselo  al hombre, haciendo que su vista se centre en si mismo, en lugar de mirar a Dios, como el Creador del sábado</a:t>
            </a:r>
            <a:r>
              <a:rPr lang="es-CO" dirty="0" smtClean="0"/>
              <a:t>. </a:t>
            </a:r>
            <a:endParaRPr lang="es-CO" dirty="0"/>
          </a:p>
        </p:txBody>
      </p:sp>
      <p:pic>
        <p:nvPicPr>
          <p:cNvPr id="4" name="Imagen 3"/>
          <p:cNvPicPr>
            <a:picLocks noChangeAspect="1"/>
          </p:cNvPicPr>
          <p:nvPr/>
        </p:nvPicPr>
        <p:blipFill>
          <a:blip r:embed="rId2"/>
          <a:stretch>
            <a:fillRect/>
          </a:stretch>
        </p:blipFill>
        <p:spPr>
          <a:xfrm>
            <a:off x="838199" y="2382982"/>
            <a:ext cx="3401292" cy="2590799"/>
          </a:xfrm>
          <a:prstGeom prst="rect">
            <a:avLst/>
          </a:prstGeom>
        </p:spPr>
      </p:pic>
      <p:sp>
        <p:nvSpPr>
          <p:cNvPr id="5" name="Rectángulo 4"/>
          <p:cNvSpPr/>
          <p:nvPr/>
        </p:nvSpPr>
        <p:spPr>
          <a:xfrm>
            <a:off x="838199" y="4973781"/>
            <a:ext cx="10515600" cy="2246769"/>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Por sobresaliente que haya sido la vida de “Dorcas”,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no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se le debe asignar el día que Dios designó </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como “Mi </a:t>
            </a:r>
            <a:r>
              <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rPr>
              <a:t>día Santo</a:t>
            </a:r>
            <a:r>
              <a:rPr kumimoji="0" lang="es-CO" sz="2800" b="0" i="0" u="none" strike="noStrike" kern="1200" cap="none" spc="0" normalizeH="0" baseline="0" noProof="0" dirty="0" smtClean="0">
                <a:ln>
                  <a:noFill/>
                </a:ln>
                <a:solidFill>
                  <a:prstClr val="black"/>
                </a:solidFill>
                <a:effectLst/>
                <a:uLnTx/>
                <a:uFillTx/>
                <a:latin typeface="Calibri" panose="020F0502020204030204"/>
                <a:ea typeface="+mn-ea"/>
                <a:cs typeface="+mn-cs"/>
              </a:rPr>
              <a:t>”, a un ser humano, porque esto opaca la vida abnegada, de Cristo, quien lo dio todo por nuestra salvación.</a:t>
            </a: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O"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3"/>
          <a:stretch>
            <a:fillRect/>
          </a:stretch>
        </p:blipFill>
        <p:spPr>
          <a:xfrm>
            <a:off x="4667249" y="2382982"/>
            <a:ext cx="2857500" cy="2590799"/>
          </a:xfrm>
          <a:prstGeom prst="rect">
            <a:avLst/>
          </a:prstGeom>
        </p:spPr>
      </p:pic>
      <p:pic>
        <p:nvPicPr>
          <p:cNvPr id="7" name="Imagen 6"/>
          <p:cNvPicPr>
            <a:picLocks noChangeAspect="1"/>
          </p:cNvPicPr>
          <p:nvPr/>
        </p:nvPicPr>
        <p:blipFill>
          <a:blip r:embed="rId4"/>
          <a:stretch>
            <a:fillRect/>
          </a:stretch>
        </p:blipFill>
        <p:spPr>
          <a:xfrm>
            <a:off x="8118764" y="2382982"/>
            <a:ext cx="3235035" cy="2590799"/>
          </a:xfrm>
          <a:prstGeom prst="rect">
            <a:avLst/>
          </a:prstGeom>
        </p:spPr>
      </p:pic>
    </p:spTree>
    <p:extLst>
      <p:ext uri="{BB962C8B-B14F-4D97-AF65-F5344CB8AC3E}">
        <p14:creationId xmlns:p14="http://schemas.microsoft.com/office/powerpoint/2010/main" val="185580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2509" y="332510"/>
            <a:ext cx="11485418" cy="2992581"/>
          </a:xfrm>
        </p:spPr>
        <p:txBody>
          <a:bodyPr>
            <a:normAutofit/>
          </a:bodyPr>
          <a:lstStyle/>
          <a:p>
            <a:pPr marL="0" indent="0" algn="ctr">
              <a:buNone/>
            </a:pPr>
            <a:r>
              <a:rPr lang="es-CO" dirty="0"/>
              <a:t>El mismo Jesús estuvo </a:t>
            </a:r>
            <a:r>
              <a:rPr lang="es-CO" dirty="0" smtClean="0"/>
              <a:t>en contra </a:t>
            </a:r>
            <a:r>
              <a:rPr lang="es-CO" dirty="0"/>
              <a:t>de las tradiciones de los judíos que para todo tenían una tradición veamos:</a:t>
            </a:r>
          </a:p>
          <a:p>
            <a:pPr marL="0" indent="0" algn="ctr">
              <a:buNone/>
            </a:pPr>
            <a:r>
              <a:rPr lang="es-CO" i="1" dirty="0" smtClean="0">
                <a:latin typeface="Bell MT" panose="02020503060305020303" pitchFamily="18" charset="0"/>
              </a:rPr>
              <a:t>Y respondiendo Él, les dijo: Hipócritas, bien profetizó de vosotros Isaías, como está escrito: Este pueblo de labios me honra, pero su corazón lejos está de mí. Pero en vano me honran, enseñando como doctrinas, mandamientos de hombres</a:t>
            </a:r>
            <a:r>
              <a:rPr lang="es-CO" dirty="0" smtClean="0"/>
              <a:t>.</a:t>
            </a:r>
          </a:p>
          <a:p>
            <a:pPr marL="0" indent="0" algn="ctr">
              <a:buNone/>
            </a:pPr>
            <a:r>
              <a:rPr lang="es-CO" dirty="0" smtClean="0">
                <a:solidFill>
                  <a:srgbClr val="FF0000"/>
                </a:solidFill>
              </a:rPr>
              <a:t>(Marcos 7:6-7)</a:t>
            </a:r>
          </a:p>
          <a:p>
            <a:endParaRPr lang="es-CO" dirty="0"/>
          </a:p>
        </p:txBody>
      </p:sp>
      <p:pic>
        <p:nvPicPr>
          <p:cNvPr id="4" name="Imagen 3"/>
          <p:cNvPicPr>
            <a:picLocks noChangeAspect="1"/>
          </p:cNvPicPr>
          <p:nvPr/>
        </p:nvPicPr>
        <p:blipFill>
          <a:blip r:embed="rId2"/>
          <a:stretch>
            <a:fillRect/>
          </a:stretch>
        </p:blipFill>
        <p:spPr>
          <a:xfrm>
            <a:off x="838200" y="3477491"/>
            <a:ext cx="4218709" cy="3214256"/>
          </a:xfrm>
          <a:prstGeom prst="rect">
            <a:avLst/>
          </a:prstGeo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pic>
      <p:pic>
        <p:nvPicPr>
          <p:cNvPr id="5" name="Imagen 4"/>
          <p:cNvPicPr>
            <a:picLocks noChangeAspect="1"/>
          </p:cNvPicPr>
          <p:nvPr/>
        </p:nvPicPr>
        <p:blipFill>
          <a:blip r:embed="rId3"/>
          <a:stretch>
            <a:fillRect/>
          </a:stretch>
        </p:blipFill>
        <p:spPr>
          <a:xfrm>
            <a:off x="7134225" y="3477492"/>
            <a:ext cx="4219575" cy="3214254"/>
          </a:xfrm>
          <a:prstGeom prst="rect">
            <a:avLst/>
          </a:prstGeom>
          <a:scene3d>
            <a:camera prst="orthographicFront"/>
            <a:lightRig rig="threePt" dir="t"/>
          </a:scene3d>
          <a:sp3d>
            <a:bevelT w="165100" prst="coolSlant"/>
          </a:sp3d>
        </p:spPr>
      </p:pic>
      <p:sp>
        <p:nvSpPr>
          <p:cNvPr id="2" name="Rectángulo 1"/>
          <p:cNvSpPr/>
          <p:nvPr/>
        </p:nvSpPr>
        <p:spPr>
          <a:xfrm>
            <a:off x="5338455" y="5614528"/>
            <a:ext cx="1514223" cy="1077218"/>
          </a:xfrm>
          <a:prstGeom prst="rect">
            <a:avLst/>
          </a:prstGeom>
        </p:spPr>
        <p:txBody>
          <a:bodyPr wrap="square">
            <a:spAutoFit/>
          </a:bodyPr>
          <a:lstStyle/>
          <a:p>
            <a:pPr algn="ctr"/>
            <a:r>
              <a:rPr lang="es-CO" sz="3200" dirty="0">
                <a:solidFill>
                  <a:srgbClr val="FF0000"/>
                </a:solidFill>
              </a:rPr>
              <a:t>Gálatas 6:7</a:t>
            </a:r>
          </a:p>
        </p:txBody>
      </p:sp>
    </p:spTree>
    <p:extLst>
      <p:ext uri="{BB962C8B-B14F-4D97-AF65-F5344CB8AC3E}">
        <p14:creationId xmlns:p14="http://schemas.microsoft.com/office/powerpoint/2010/main" val="31774072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93964" y="374072"/>
            <a:ext cx="11748654" cy="6289963"/>
          </a:xfrm>
        </p:spPr>
        <p:txBody>
          <a:bodyPr>
            <a:normAutofit fontScale="92500"/>
          </a:bodyPr>
          <a:lstStyle/>
          <a:p>
            <a:pPr marL="0" indent="0" algn="ctr">
              <a:buNone/>
            </a:pPr>
            <a:r>
              <a:rPr lang="es-CO" sz="3500" b="1" dirty="0"/>
              <a:t>Veamos que nos dice la pluma inspirada al respecto:</a:t>
            </a:r>
          </a:p>
          <a:p>
            <a:endParaRPr lang="es-CO" dirty="0"/>
          </a:p>
          <a:p>
            <a:pPr marL="0" indent="0" algn="ctr">
              <a:buNone/>
            </a:pPr>
            <a:r>
              <a:rPr lang="es-CO" b="1" dirty="0">
                <a:solidFill>
                  <a:srgbClr val="FF0000"/>
                </a:solidFill>
              </a:rPr>
              <a:t>El error se nutre de la verdad—Satanás ha obrado con poder engañador produciendo una cantidad de errores que oscurecen la verdad. El error no puede permanecer solo, y pronto y se extinguiría si no se fijara como un parásito en el árbol de la verdad. El error se nutre de la verdad de Dios. </a:t>
            </a:r>
            <a:endParaRPr lang="es-CO" b="1" dirty="0" smtClean="0">
              <a:solidFill>
                <a:srgbClr val="FF0000"/>
              </a:solidFill>
            </a:endParaRPr>
          </a:p>
          <a:p>
            <a:pPr marL="0" indent="0" algn="ctr">
              <a:buNone/>
            </a:pPr>
            <a:r>
              <a:rPr lang="es-CO" b="1" dirty="0" smtClean="0"/>
              <a:t>Las </a:t>
            </a:r>
            <a:r>
              <a:rPr lang="es-CO" b="1" dirty="0"/>
              <a:t>tradiciones humanas, como gérmenes que flotan en el aire, se fijan en la verdad de Dios y así los hombres llegan a considerarlas como parte de la verdad. Satanás afirma su posición mediante las doctrinas falsas y así cautiva las mentes de los humanos y las hace sostener teorías que no tienen fundamento en la verdad. </a:t>
            </a:r>
            <a:endParaRPr lang="es-CO" b="1" dirty="0" smtClean="0"/>
          </a:p>
          <a:p>
            <a:pPr marL="0" indent="0" algn="ctr">
              <a:buNone/>
            </a:pPr>
            <a:r>
              <a:rPr lang="es-CO" b="1" dirty="0" smtClean="0">
                <a:solidFill>
                  <a:srgbClr val="FF0000"/>
                </a:solidFill>
              </a:rPr>
              <a:t>Los </a:t>
            </a:r>
            <a:r>
              <a:rPr lang="es-CO" b="1" dirty="0">
                <a:solidFill>
                  <a:srgbClr val="FF0000"/>
                </a:solidFill>
              </a:rPr>
              <a:t>hombres enseñan atrevidamente los mandamientos humanos como si fueran doctrinas, y como las tradiciones se transmiten de una época a otra, llegan a tener poder sobre la mente. Pero el paso del tiempo no convierte el error en verdad, ni tampoco su molesto peso hace que la planta de la verdad llegue a ser un parásito. </a:t>
            </a:r>
            <a:endParaRPr lang="es-CO" b="1" dirty="0" smtClean="0">
              <a:solidFill>
                <a:srgbClr val="FF0000"/>
              </a:solidFill>
            </a:endParaRPr>
          </a:p>
          <a:p>
            <a:pPr marL="0" indent="0" algn="ctr">
              <a:buNone/>
            </a:pPr>
            <a:r>
              <a:rPr lang="es-CO" sz="3000" b="1" dirty="0" smtClean="0"/>
              <a:t>(</a:t>
            </a:r>
            <a:r>
              <a:rPr lang="es-CO" sz="3000" b="1" dirty="0"/>
              <a:t>El </a:t>
            </a:r>
            <a:r>
              <a:rPr lang="es-CO" sz="3000" b="1" dirty="0" smtClean="0"/>
              <a:t>Evangelismo </a:t>
            </a:r>
            <a:r>
              <a:rPr lang="es-CO" sz="3000" b="1" dirty="0"/>
              <a:t>página 428)</a:t>
            </a:r>
          </a:p>
          <a:p>
            <a:endParaRPr lang="es-CO" dirty="0"/>
          </a:p>
        </p:txBody>
      </p:sp>
    </p:spTree>
    <p:extLst>
      <p:ext uri="{BB962C8B-B14F-4D97-AF65-F5344CB8AC3E}">
        <p14:creationId xmlns:p14="http://schemas.microsoft.com/office/powerpoint/2010/main" val="5528345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955964"/>
            <a:ext cx="11665527" cy="4862945"/>
          </a:xfrm>
        </p:spPr>
        <p:txBody>
          <a:bodyPr/>
          <a:lstStyle/>
          <a:p>
            <a:pPr marL="0" indent="0" algn="ctr">
              <a:buNone/>
            </a:pPr>
            <a:r>
              <a:rPr lang="es-CO" dirty="0" smtClean="0"/>
              <a:t>“</a:t>
            </a:r>
            <a:r>
              <a:rPr lang="es-CO" sz="4000" dirty="0" smtClean="0"/>
              <a:t>Los </a:t>
            </a:r>
            <a:r>
              <a:rPr lang="es-CO" sz="4000" dirty="0"/>
              <a:t>hombres no necesitan la débil luz de las costumbres y las tradiciones humanas para poder entender las Escrituras. Eso sería como suponer que la luz del sol, brillando al mediodía en el cenit, necesitara la escasa lumbre de una antorcha de esta tierra para aumentar su </a:t>
            </a:r>
            <a:r>
              <a:rPr lang="es-CO" sz="4000" dirty="0" smtClean="0"/>
              <a:t>resplandor”</a:t>
            </a:r>
          </a:p>
          <a:p>
            <a:pPr marL="0" indent="0" algn="ctr">
              <a:buNone/>
            </a:pPr>
            <a:endParaRPr lang="es-CO" sz="4000" b="1" u="sng" dirty="0" smtClean="0"/>
          </a:p>
          <a:p>
            <a:pPr marL="0" indent="0" algn="ctr">
              <a:buNone/>
            </a:pPr>
            <a:r>
              <a:rPr lang="es-CO" sz="4000" b="1" u="sng" dirty="0" smtClean="0"/>
              <a:t>(</a:t>
            </a:r>
            <a:r>
              <a:rPr lang="es-CO" sz="4000" b="1" u="sng" dirty="0"/>
              <a:t>Recibiereis poder página 117)</a:t>
            </a:r>
          </a:p>
          <a:p>
            <a:endParaRPr lang="es-CO" dirty="0"/>
          </a:p>
        </p:txBody>
      </p:sp>
    </p:spTree>
    <p:extLst>
      <p:ext uri="{BB962C8B-B14F-4D97-AF65-F5344CB8AC3E}">
        <p14:creationId xmlns:p14="http://schemas.microsoft.com/office/powerpoint/2010/main" val="3424753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8655" y="415636"/>
            <a:ext cx="11596254" cy="6109855"/>
          </a:xfrm>
        </p:spPr>
        <p:txBody>
          <a:bodyPr>
            <a:normAutofit/>
          </a:bodyPr>
          <a:lstStyle/>
          <a:p>
            <a:pPr marL="0" indent="0" algn="ctr">
              <a:buNone/>
            </a:pPr>
            <a:r>
              <a:rPr lang="es-CO" sz="3600" b="1" dirty="0"/>
              <a:t>LAS TRAMPAS DE SATANÁS</a:t>
            </a:r>
          </a:p>
          <a:p>
            <a:endParaRPr lang="es-CO" dirty="0"/>
          </a:p>
          <a:p>
            <a:pPr marL="0" indent="0" algn="ctr">
              <a:buNone/>
            </a:pPr>
            <a:r>
              <a:rPr lang="es-CO" dirty="0"/>
              <a:t>“</a:t>
            </a:r>
            <a:r>
              <a:rPr lang="es-CO" sz="3200" dirty="0"/>
              <a:t>El día de reposo es el gran asunto que ha de decidir el destino de las almas. Debemos exaltar el día de descanso que nosotros hemos creado. Hemos logrado que lo acepten tanto los mundanos como los miembros de la iglesia. </a:t>
            </a:r>
            <a:endParaRPr lang="es-CO" sz="3200" dirty="0" smtClean="0"/>
          </a:p>
          <a:p>
            <a:pPr marL="0" indent="0" algn="ctr">
              <a:buNone/>
            </a:pPr>
            <a:r>
              <a:rPr lang="es-CO" sz="3200" dirty="0" smtClean="0"/>
              <a:t>Ahora </a:t>
            </a:r>
            <a:r>
              <a:rPr lang="es-CO" sz="3200" dirty="0"/>
              <a:t>hay que inducir a la iglesia a unirse al mundo para apoyarlo. Debemos trabajar por medio de señales y maravillas para cegar sus ojos a la verdad e inducirlos a dejar a un lado la razón y el temor de Dios y a seguir la costumbre y la </a:t>
            </a:r>
            <a:r>
              <a:rPr lang="es-CO" sz="3200" dirty="0" smtClean="0"/>
              <a:t>tradición”. </a:t>
            </a:r>
          </a:p>
          <a:p>
            <a:pPr marL="0" indent="0" algn="ctr">
              <a:buNone/>
            </a:pPr>
            <a:endParaRPr lang="es-CO" sz="3200" b="1" u="sng" dirty="0" smtClean="0"/>
          </a:p>
          <a:p>
            <a:pPr marL="0" indent="0" algn="ctr">
              <a:buNone/>
            </a:pPr>
            <a:r>
              <a:rPr lang="es-CO" sz="3200" b="1" u="sng" dirty="0" smtClean="0"/>
              <a:t>Testimonios para los Ministros 472.3</a:t>
            </a:r>
            <a:endParaRPr lang="es-CO" sz="3200" b="1" u="sng" dirty="0"/>
          </a:p>
        </p:txBody>
      </p:sp>
    </p:spTree>
    <p:extLst>
      <p:ext uri="{BB962C8B-B14F-4D97-AF65-F5344CB8AC3E}">
        <p14:creationId xmlns:p14="http://schemas.microsoft.com/office/powerpoint/2010/main" val="7626478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07817" y="207818"/>
            <a:ext cx="11707091" cy="6456218"/>
          </a:xfrm>
        </p:spPr>
        <p:txBody>
          <a:bodyPr>
            <a:normAutofit fontScale="85000" lnSpcReduction="20000"/>
          </a:bodyPr>
          <a:lstStyle/>
          <a:p>
            <a:pPr marL="0" indent="0" algn="ctr">
              <a:buNone/>
            </a:pPr>
            <a:r>
              <a:rPr lang="es-CO" dirty="0" smtClean="0"/>
              <a:t>Satanás despertará indignación contra la </a:t>
            </a:r>
            <a:r>
              <a:rPr lang="es-CO" u="sng" dirty="0" smtClean="0"/>
              <a:t>minoría</a:t>
            </a:r>
            <a:r>
              <a:rPr lang="es-CO" dirty="0" smtClean="0"/>
              <a:t> –contra el remanente- que se niega a aceptar las costumbres y tradiciones populares. </a:t>
            </a:r>
          </a:p>
          <a:p>
            <a:pPr marL="0" indent="0" algn="ctr">
              <a:buNone/>
            </a:pPr>
            <a:r>
              <a:rPr lang="es-CO" dirty="0" smtClean="0">
                <a:solidFill>
                  <a:srgbClr val="FF0000"/>
                </a:solidFill>
              </a:rPr>
              <a:t>(Profetas y reyes pág. 444)</a:t>
            </a:r>
          </a:p>
          <a:p>
            <a:endParaRPr lang="es-CO" dirty="0" smtClean="0"/>
          </a:p>
          <a:p>
            <a:pPr marL="0" indent="0" algn="ctr">
              <a:buNone/>
            </a:pPr>
            <a:r>
              <a:rPr lang="es-CO" dirty="0" smtClean="0"/>
              <a:t>Nada de lo temporal debe mezclarse con lo espiritual en el día del señor. </a:t>
            </a:r>
          </a:p>
          <a:p>
            <a:pPr marL="0" indent="0" algn="ctr">
              <a:buNone/>
            </a:pPr>
            <a:r>
              <a:rPr lang="es-CO" dirty="0" smtClean="0">
                <a:solidFill>
                  <a:srgbClr val="FF0000"/>
                </a:solidFill>
              </a:rPr>
              <a:t>(Ver Éx.20:8-10).</a:t>
            </a:r>
          </a:p>
          <a:p>
            <a:pPr marL="0" indent="0" algn="ctr">
              <a:buNone/>
            </a:pPr>
            <a:endParaRPr lang="es-CO" dirty="0" smtClean="0"/>
          </a:p>
          <a:p>
            <a:pPr marL="0" indent="0" algn="ctr">
              <a:buNone/>
            </a:pPr>
            <a:r>
              <a:rPr lang="es-CO" dirty="0" smtClean="0"/>
              <a:t>Cuando el sábado se recuerde así, no se permitirá que lo temporal usurpe lo que pertenece a lo espiritual. </a:t>
            </a:r>
          </a:p>
          <a:p>
            <a:pPr marL="0" indent="0" algn="ctr">
              <a:buNone/>
            </a:pPr>
            <a:r>
              <a:rPr lang="es-CO" dirty="0" smtClean="0">
                <a:solidFill>
                  <a:srgbClr val="FF0000"/>
                </a:solidFill>
              </a:rPr>
              <a:t>(Joyas de los Testimonios tomo 3.211).</a:t>
            </a:r>
          </a:p>
          <a:p>
            <a:pPr marL="0" indent="0" algn="ctr">
              <a:buNone/>
            </a:pPr>
            <a:endParaRPr lang="es-CO" dirty="0" smtClean="0"/>
          </a:p>
          <a:p>
            <a:pPr marL="0" indent="0" algn="ctr">
              <a:buNone/>
            </a:pPr>
            <a:r>
              <a:rPr lang="es-CO" b="1" dirty="0" smtClean="0"/>
              <a:t>La iglesia de Dios debe tener un estilo de vida diferente a como la vive el mundo. </a:t>
            </a:r>
          </a:p>
          <a:p>
            <a:pPr marL="0" indent="0" algn="ctr">
              <a:buNone/>
            </a:pPr>
            <a:r>
              <a:rPr lang="es-CO" b="1" dirty="0" smtClean="0"/>
              <a:t>¿Porqué?</a:t>
            </a:r>
          </a:p>
          <a:p>
            <a:pPr marL="0" indent="0" algn="ctr">
              <a:buNone/>
            </a:pPr>
            <a:r>
              <a:rPr lang="es-CO" b="1" dirty="0" smtClean="0"/>
              <a:t>¡Porque es la iglesia de Dios!</a:t>
            </a:r>
          </a:p>
          <a:p>
            <a:pPr marL="0" indent="0" algn="ctr">
              <a:buNone/>
            </a:pPr>
            <a:r>
              <a:rPr lang="es-CO" dirty="0" smtClean="0">
                <a:solidFill>
                  <a:srgbClr val="FF0000"/>
                </a:solidFill>
              </a:rPr>
              <a:t>(Ver Ef.5:25-27).</a:t>
            </a:r>
          </a:p>
          <a:p>
            <a:pPr marL="0" indent="0" algn="ctr">
              <a:buNone/>
            </a:pPr>
            <a:r>
              <a:rPr lang="es-CO" b="1" dirty="0" smtClean="0"/>
              <a:t>Y NADA QUE NO SEA SANTO, ENTRARÁ AL REINO DE LOS CIELOS</a:t>
            </a:r>
          </a:p>
          <a:p>
            <a:pPr marL="0" indent="0" algn="ctr">
              <a:buNone/>
            </a:pPr>
            <a:r>
              <a:rPr lang="es-CO" b="1" dirty="0" smtClean="0">
                <a:solidFill>
                  <a:srgbClr val="FF0000"/>
                </a:solidFill>
              </a:rPr>
              <a:t>(Ap.21:27).</a:t>
            </a:r>
            <a:endParaRPr lang="es-CO" b="1" dirty="0">
              <a:solidFill>
                <a:srgbClr val="FF0000"/>
              </a:solidFill>
            </a:endParaRPr>
          </a:p>
        </p:txBody>
      </p:sp>
    </p:spTree>
    <p:extLst>
      <p:ext uri="{BB962C8B-B14F-4D97-AF65-F5344CB8AC3E}">
        <p14:creationId xmlns:p14="http://schemas.microsoft.com/office/powerpoint/2010/main" val="17196725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1673" y="365125"/>
            <a:ext cx="11132127" cy="743239"/>
          </a:xfrm>
        </p:spPr>
        <p:txBody>
          <a:bodyPr>
            <a:normAutofit fontScale="90000"/>
          </a:bodyPr>
          <a:lstStyle/>
          <a:p>
            <a:r>
              <a:rPr lang="es-CO" sz="4900" b="1" dirty="0" smtClean="0">
                <a:effectLst>
                  <a:outerShdw blurRad="38100" dist="38100" dir="2700000" algn="tl">
                    <a:srgbClr val="000000">
                      <a:alpha val="43137"/>
                    </a:srgbClr>
                  </a:outerShdw>
                </a:effectLst>
              </a:rPr>
              <a:t>Conclusión</a:t>
            </a:r>
            <a:r>
              <a:rPr lang="es-CO" dirty="0" smtClean="0"/>
              <a:t>.</a:t>
            </a:r>
            <a:endParaRPr lang="es-CO" dirty="0"/>
          </a:p>
        </p:txBody>
      </p:sp>
      <p:sp>
        <p:nvSpPr>
          <p:cNvPr id="3" name="Marcador de contenido 2"/>
          <p:cNvSpPr>
            <a:spLocks noGrp="1"/>
          </p:cNvSpPr>
          <p:nvPr>
            <p:ph idx="1"/>
          </p:nvPr>
        </p:nvSpPr>
        <p:spPr>
          <a:xfrm>
            <a:off x="221673" y="1219200"/>
            <a:ext cx="11748653" cy="5403273"/>
          </a:xfrm>
        </p:spPr>
        <p:txBody>
          <a:bodyPr>
            <a:normAutofit lnSpcReduction="10000"/>
          </a:bodyPr>
          <a:lstStyle/>
          <a:p>
            <a:pPr marL="0" indent="0" algn="just">
              <a:buNone/>
            </a:pPr>
            <a:r>
              <a:rPr lang="es-CO" dirty="0" smtClean="0"/>
              <a:t>De esta forma es como la iglesia ha ido perdiendo poco a poco ese carácter santo que debería tener, como era la primera iglesia del año 31-100, la de “Éfeso”, a tal punto que </a:t>
            </a:r>
            <a:r>
              <a:rPr lang="es-CO" dirty="0" smtClean="0">
                <a:solidFill>
                  <a:srgbClr val="FF0000"/>
                </a:solidFill>
              </a:rPr>
              <a:t>Ap.3.16</a:t>
            </a:r>
            <a:r>
              <a:rPr lang="es-CO" dirty="0" smtClean="0"/>
              <a:t>, dique que es una iglesia “</a:t>
            </a:r>
            <a:r>
              <a:rPr lang="es-CO" u="sng" dirty="0" smtClean="0"/>
              <a:t>tibia</a:t>
            </a:r>
            <a:r>
              <a:rPr lang="es-CO" dirty="0" smtClean="0"/>
              <a:t>”, y EGW dice que en sus días </a:t>
            </a:r>
            <a:r>
              <a:rPr lang="es-CO" dirty="0"/>
              <a:t>“</a:t>
            </a:r>
            <a:r>
              <a:rPr lang="es-CO" i="1" dirty="0">
                <a:latin typeface="Bell MT" panose="02020503060305020303" pitchFamily="18" charset="0"/>
              </a:rPr>
              <a:t>ni uno de cada veinte de aquellos cuyos nombres están registrados en los libros de la iglesia se halla preparado para terminar su historia terrenal, y que estaría tan ciertamente sin Dios y sin esperanza en el mundo como el </a:t>
            </a:r>
            <a:r>
              <a:rPr lang="es-CO" i="1" dirty="0" smtClean="0">
                <a:latin typeface="Bell MT" panose="02020503060305020303" pitchFamily="18" charset="0"/>
              </a:rPr>
              <a:t>pecador común</a:t>
            </a:r>
            <a:r>
              <a:rPr lang="es-CO" dirty="0" smtClean="0"/>
              <a:t>” </a:t>
            </a:r>
            <a:r>
              <a:rPr lang="es-CO" dirty="0" smtClean="0">
                <a:solidFill>
                  <a:srgbClr val="FF0000"/>
                </a:solidFill>
              </a:rPr>
              <a:t>(SC. P 52), </a:t>
            </a:r>
            <a:r>
              <a:rPr lang="es-CO" dirty="0" smtClean="0"/>
              <a:t>¿Si eso era en esos días, cómo </a:t>
            </a:r>
            <a:r>
              <a:rPr lang="es-CO" dirty="0" smtClean="0"/>
              <a:t>será </a:t>
            </a:r>
            <a:r>
              <a:rPr lang="es-CO" dirty="0" smtClean="0"/>
              <a:t>en este tiempo?</a:t>
            </a:r>
            <a:r>
              <a:rPr lang="es-CO" dirty="0" smtClean="0">
                <a:solidFill>
                  <a:srgbClr val="FF0000"/>
                </a:solidFill>
              </a:rPr>
              <a:t>. </a:t>
            </a:r>
            <a:r>
              <a:rPr lang="es-CO" dirty="0" smtClean="0"/>
              <a:t>y además dice: “</a:t>
            </a:r>
            <a:r>
              <a:rPr lang="es-CO" b="1" i="1" dirty="0" smtClean="0">
                <a:latin typeface="Bell MT" panose="02020503060305020303" pitchFamily="18" charset="0"/>
              </a:rPr>
              <a:t>Vi </a:t>
            </a:r>
            <a:r>
              <a:rPr lang="es-CO" b="1" i="1" dirty="0">
                <a:latin typeface="Bell MT" panose="02020503060305020303" pitchFamily="18" charset="0"/>
              </a:rPr>
              <a:t>que el Espíritu del Señor ha estado apartándose de la </a:t>
            </a:r>
            <a:r>
              <a:rPr lang="es-CO" b="1" i="1" dirty="0" smtClean="0">
                <a:latin typeface="Bell MT" panose="02020503060305020303" pitchFamily="18" charset="0"/>
              </a:rPr>
              <a:t>iglesi</a:t>
            </a:r>
            <a:r>
              <a:rPr lang="es-CO" b="1" dirty="0" smtClean="0"/>
              <a:t>a</a:t>
            </a:r>
            <a:r>
              <a:rPr lang="es-CO" dirty="0" smtClean="0"/>
              <a:t>”. </a:t>
            </a:r>
            <a:r>
              <a:rPr lang="es-CO" dirty="0" smtClean="0">
                <a:solidFill>
                  <a:srgbClr val="FF0000"/>
                </a:solidFill>
              </a:rPr>
              <a:t>(Testimonios para la Iglesia t.1 110.2). </a:t>
            </a:r>
          </a:p>
          <a:p>
            <a:pPr marL="0" indent="0" algn="just">
              <a:buNone/>
            </a:pPr>
            <a:r>
              <a:rPr lang="es-CO" dirty="0" smtClean="0"/>
              <a:t>De esta forma, la iglesia de una forma muy sutil, ha dejado de mirar a Cristo como el modelo perfecto, quien merece toda la honra, la gloria y la alabanza, ha permitido que el sábado en lugar de ser “mi día santo”, como lo registra Dios en </a:t>
            </a:r>
            <a:r>
              <a:rPr lang="es-CO" dirty="0" smtClean="0">
                <a:solidFill>
                  <a:srgbClr val="FF0000"/>
                </a:solidFill>
              </a:rPr>
              <a:t>(Is.58:13),</a:t>
            </a:r>
            <a:r>
              <a:rPr lang="es-CO" dirty="0" smtClean="0"/>
              <a:t> sea consagrado como el día “del amor y la amistad”, el “día de la madre”, o el “día de las dorcas”, y otras celebraciones más. </a:t>
            </a:r>
            <a:r>
              <a:rPr lang="es-CO" dirty="0" smtClean="0">
                <a:solidFill>
                  <a:srgbClr val="FF0000"/>
                </a:solidFill>
              </a:rPr>
              <a:t>(Ver Fil.2:5-8).</a:t>
            </a:r>
            <a:endParaRPr lang="es-CO" dirty="0">
              <a:solidFill>
                <a:srgbClr val="FF0000"/>
              </a:solidFill>
            </a:endParaRPr>
          </a:p>
        </p:txBody>
      </p:sp>
    </p:spTree>
    <p:extLst>
      <p:ext uri="{BB962C8B-B14F-4D97-AF65-F5344CB8AC3E}">
        <p14:creationId xmlns:p14="http://schemas.microsoft.com/office/powerpoint/2010/main" val="12454517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54289"/>
            <a:ext cx="10515600" cy="1754620"/>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pPr algn="ctr"/>
            <a:r>
              <a:rPr lang="es-CO" sz="2400" b="1" i="1" dirty="0" smtClean="0">
                <a:latin typeface="Bell MT" panose="02020503060305020303" pitchFamily="18" charset="0"/>
              </a:rPr>
              <a:t>Observa estas imágenes del Creador del universo, Cristo, siendo el Creador del universo, se humilló de tal manera, que tomó nuestra semejanza, hasta la muerte, para salvarnos.</a:t>
            </a:r>
            <a:br>
              <a:rPr lang="es-CO" sz="2400" b="1" i="1" dirty="0" smtClean="0">
                <a:latin typeface="Bell MT" panose="02020503060305020303" pitchFamily="18" charset="0"/>
              </a:rPr>
            </a:br>
            <a:r>
              <a:rPr lang="es-CO" sz="2400" b="1" i="1" dirty="0" smtClean="0"/>
              <a:t>POR ENDE NADA DE LO QUE EL HOMBRE HAGA, ES DIGNO DE RECIBIR ALABANZA.   </a:t>
            </a:r>
            <a:endParaRPr lang="es-CO" sz="2400" b="1" i="1" dirty="0"/>
          </a:p>
        </p:txBody>
      </p:sp>
      <p:sp>
        <p:nvSpPr>
          <p:cNvPr id="3" name="Marcador de contenido 2"/>
          <p:cNvSpPr>
            <a:spLocks noGrp="1"/>
          </p:cNvSpPr>
          <p:nvPr>
            <p:ph idx="1"/>
          </p:nvPr>
        </p:nvSpPr>
        <p:spPr>
          <a:xfrm>
            <a:off x="838200" y="4849092"/>
            <a:ext cx="10515600" cy="1898072"/>
          </a:xfrm>
          <a:scene3d>
            <a:camera prst="orthographicFront"/>
            <a:lightRig rig="threePt" dir="t"/>
          </a:scene3d>
          <a:sp3d>
            <a:bevelT w="165100" prst="coolSlant"/>
          </a:sp3d>
        </p:spPr>
        <p:style>
          <a:lnRef idx="2">
            <a:schemeClr val="dk1"/>
          </a:lnRef>
          <a:fillRef idx="1">
            <a:schemeClr val="lt1"/>
          </a:fillRef>
          <a:effectRef idx="0">
            <a:schemeClr val="dk1"/>
          </a:effectRef>
          <a:fontRef idx="minor">
            <a:schemeClr val="dk1"/>
          </a:fontRef>
        </p:style>
        <p:txBody>
          <a:bodyPr>
            <a:noAutofit/>
          </a:bodyPr>
          <a:lstStyle/>
          <a:p>
            <a:pPr marL="0" indent="0" algn="ctr">
              <a:buNone/>
            </a:pPr>
            <a:r>
              <a:rPr lang="es-CO" i="1" dirty="0">
                <a:latin typeface="Bell MT" panose="02020503060305020303" pitchFamily="18" charset="0"/>
              </a:rPr>
              <a:t>Haya, pues, en vosotros este sentir que hubo también en el Cristo Jesús; </a:t>
            </a:r>
            <a:r>
              <a:rPr lang="es-CO" i="1" dirty="0" smtClean="0">
                <a:latin typeface="Bell MT" panose="02020503060305020303" pitchFamily="18" charset="0"/>
              </a:rPr>
              <a:t>6 </a:t>
            </a:r>
            <a:r>
              <a:rPr lang="es-CO" i="1" dirty="0">
                <a:latin typeface="Bell MT" panose="02020503060305020303" pitchFamily="18" charset="0"/>
              </a:rPr>
              <a:t>que siendo en forma de Dios, no tuvo por usurpación ser igual a Dios; </a:t>
            </a:r>
            <a:r>
              <a:rPr lang="es-CO" i="1" dirty="0" smtClean="0">
                <a:latin typeface="Bell MT" panose="02020503060305020303" pitchFamily="18" charset="0"/>
              </a:rPr>
              <a:t>7 </a:t>
            </a:r>
            <a:r>
              <a:rPr lang="es-CO" i="1" dirty="0">
                <a:latin typeface="Bell MT" panose="02020503060305020303" pitchFamily="18" charset="0"/>
              </a:rPr>
              <a:t>sin embargo, se anonadó a sí mismo, tomando forma de siervo, hecho semejante a los hombres; </a:t>
            </a:r>
            <a:r>
              <a:rPr lang="es-CO" i="1" dirty="0" smtClean="0">
                <a:latin typeface="Bell MT" panose="02020503060305020303" pitchFamily="18" charset="0"/>
              </a:rPr>
              <a:t>8 </a:t>
            </a:r>
            <a:r>
              <a:rPr lang="es-CO" i="1" dirty="0">
                <a:latin typeface="Bell MT" panose="02020503060305020303" pitchFamily="18" charset="0"/>
              </a:rPr>
              <a:t>y hallado en la condición como hombre, se humilló a sí mismo, hecho obediente hasta la muerte, y muerte de cruz</a:t>
            </a:r>
            <a:r>
              <a:rPr lang="es-CO" i="1" dirty="0" smtClean="0">
                <a:latin typeface="Bell MT" panose="02020503060305020303" pitchFamily="18" charset="0"/>
              </a:rPr>
              <a:t>. Fil.2:5-8.</a:t>
            </a:r>
            <a:endParaRPr lang="es-CO" i="1" dirty="0">
              <a:latin typeface="Bell MT" panose="02020503060305020303" pitchFamily="18" charset="0"/>
            </a:endParaRPr>
          </a:p>
        </p:txBody>
      </p:sp>
      <p:pic>
        <p:nvPicPr>
          <p:cNvPr id="5" name="Imagen 4"/>
          <p:cNvPicPr>
            <a:picLocks noChangeAspect="1"/>
          </p:cNvPicPr>
          <p:nvPr/>
        </p:nvPicPr>
        <p:blipFill>
          <a:blip r:embed="rId2"/>
          <a:stretch>
            <a:fillRect/>
          </a:stretch>
        </p:blipFill>
        <p:spPr>
          <a:xfrm>
            <a:off x="4625686" y="2112819"/>
            <a:ext cx="3659332" cy="2632363"/>
          </a:xfrm>
          <a:prstGeom prst="rect">
            <a:avLst/>
          </a:prstGeom>
        </p:spPr>
      </p:pic>
      <p:pic>
        <p:nvPicPr>
          <p:cNvPr id="6" name="Imagen 5"/>
          <p:cNvPicPr>
            <a:picLocks noChangeAspect="1"/>
          </p:cNvPicPr>
          <p:nvPr/>
        </p:nvPicPr>
        <p:blipFill>
          <a:blip r:embed="rId3"/>
          <a:stretch>
            <a:fillRect/>
          </a:stretch>
        </p:blipFill>
        <p:spPr>
          <a:xfrm>
            <a:off x="843394" y="2105891"/>
            <a:ext cx="3595255" cy="2632363"/>
          </a:xfrm>
          <a:prstGeom prst="rect">
            <a:avLst/>
          </a:prstGeom>
        </p:spPr>
      </p:pic>
      <p:pic>
        <p:nvPicPr>
          <p:cNvPr id="7" name="Imagen 6"/>
          <p:cNvPicPr>
            <a:picLocks noChangeAspect="1"/>
          </p:cNvPicPr>
          <p:nvPr/>
        </p:nvPicPr>
        <p:blipFill>
          <a:blip r:embed="rId4"/>
          <a:stretch>
            <a:fillRect/>
          </a:stretch>
        </p:blipFill>
        <p:spPr>
          <a:xfrm>
            <a:off x="8478982" y="2112819"/>
            <a:ext cx="2874818" cy="2632363"/>
          </a:xfrm>
          <a:prstGeom prst="rect">
            <a:avLst/>
          </a:prstGeom>
        </p:spPr>
      </p:pic>
    </p:spTree>
    <p:extLst>
      <p:ext uri="{BB962C8B-B14F-4D97-AF65-F5344CB8AC3E}">
        <p14:creationId xmlns:p14="http://schemas.microsoft.com/office/powerpoint/2010/main" val="449999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429491"/>
            <a:ext cx="10515600" cy="5846618"/>
          </a:xfrm>
        </p:spPr>
        <p:txBody>
          <a:bodyPr>
            <a:normAutofit lnSpcReduction="10000"/>
          </a:bodyPr>
          <a:lstStyle/>
          <a:p>
            <a:pPr marL="0" indent="0" algn="ctr">
              <a:buNone/>
            </a:pPr>
            <a:r>
              <a:rPr lang="es-CO" sz="6000" dirty="0" smtClean="0"/>
              <a:t>Recuerden las Palabra de Jesús:</a:t>
            </a:r>
          </a:p>
          <a:p>
            <a:pPr marL="0" indent="0" algn="ctr">
              <a:buNone/>
            </a:pPr>
            <a:endParaRPr lang="es-CO" sz="6000" dirty="0" smtClean="0"/>
          </a:p>
          <a:p>
            <a:pPr marL="0" indent="0" algn="ctr">
              <a:buNone/>
            </a:pPr>
            <a:r>
              <a:rPr lang="es-CO" sz="6000" dirty="0" smtClean="0">
                <a:solidFill>
                  <a:srgbClr val="FF0000"/>
                </a:solidFill>
              </a:rPr>
              <a:t>Toda </a:t>
            </a:r>
            <a:r>
              <a:rPr lang="es-CO" sz="6000" dirty="0">
                <a:solidFill>
                  <a:srgbClr val="FF0000"/>
                </a:solidFill>
              </a:rPr>
              <a:t>planta que mi Padre celestial no haya plantado, será desarraigada</a:t>
            </a:r>
            <a:r>
              <a:rPr lang="es-CO" sz="6000" dirty="0" smtClean="0">
                <a:solidFill>
                  <a:srgbClr val="FF0000"/>
                </a:solidFill>
              </a:rPr>
              <a:t>.</a:t>
            </a:r>
          </a:p>
          <a:p>
            <a:pPr marL="0" indent="0" algn="ctr">
              <a:buNone/>
            </a:pPr>
            <a:endParaRPr lang="es-CO" sz="6000" dirty="0" smtClean="0"/>
          </a:p>
          <a:p>
            <a:pPr marL="0" indent="0" algn="ctr">
              <a:buNone/>
            </a:pPr>
            <a:r>
              <a:rPr lang="es-CO" sz="6000" dirty="0" smtClean="0"/>
              <a:t>(</a:t>
            </a:r>
            <a:r>
              <a:rPr lang="es-CO" sz="6000" u="sng" dirty="0" smtClean="0"/>
              <a:t>Mat.15:13</a:t>
            </a:r>
            <a:r>
              <a:rPr lang="es-CO" sz="6000" dirty="0" smtClean="0"/>
              <a:t>).</a:t>
            </a:r>
            <a:endParaRPr lang="es-CO" sz="6000" dirty="0"/>
          </a:p>
        </p:txBody>
      </p:sp>
    </p:spTree>
    <p:extLst>
      <p:ext uri="{BB962C8B-B14F-4D97-AF65-F5344CB8AC3E}">
        <p14:creationId xmlns:p14="http://schemas.microsoft.com/office/powerpoint/2010/main" val="3594520118"/>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1159</TotalTime>
  <Words>1761</Words>
  <Application>Microsoft Office PowerPoint</Application>
  <PresentationFormat>Panorámica</PresentationFormat>
  <Paragraphs>84</Paragraphs>
  <Slides>16</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16</vt:i4>
      </vt:variant>
    </vt:vector>
  </HeadingPairs>
  <TitlesOfParts>
    <vt:vector size="21" baseType="lpstr">
      <vt:lpstr>Arial</vt:lpstr>
      <vt:lpstr>Bell MT</vt:lpstr>
      <vt:lpstr>Calibri</vt:lpstr>
      <vt:lpstr>Calibri Light</vt:lpstr>
      <vt:lpstr>Tema de Office</vt:lpstr>
      <vt:lpstr>CELEBRACIONES INDEBIDAS EN SÁBADO</vt:lpstr>
      <vt:lpstr>Presentación de PowerPoint</vt:lpstr>
      <vt:lpstr>¿Estas siguiendo tu el ejemplo de Jesús?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lpstr>Observa estas imágenes del Creador del universo, Cristo, siendo el Creador del universo, se humilló de tal manera, que tomó nuestra semejanza, hasta la muerte, para salvarnos. POR ENDE NADA DE LO QUE EL HOMBRE HAGA, ES DIGNO DE RECIBIR ALABANZA.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CELEBRACIONES EN SÁBADO</dc:title>
  <dc:creator>Usuario de Windows</dc:creator>
  <cp:lastModifiedBy>Usuario de Windows</cp:lastModifiedBy>
  <cp:revision>85</cp:revision>
  <dcterms:created xsi:type="dcterms:W3CDTF">2018-06-15T23:15:55Z</dcterms:created>
  <dcterms:modified xsi:type="dcterms:W3CDTF">2018-06-21T13:18:51Z</dcterms:modified>
</cp:coreProperties>
</file>